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81" d="100"/>
          <a:sy n="81" d="100"/>
        </p:scale>
        <p:origin x="-834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Monthly</c:v>
                </c:pt>
                <c:pt idx="1">
                  <c:v>Weekly</c:v>
                </c:pt>
                <c:pt idx="2">
                  <c:v>Daily</c:v>
                </c:pt>
                <c:pt idx="3">
                  <c:v>Never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14</c:v>
                </c:pt>
                <c:pt idx="2">
                  <c:v>2</c:v>
                </c:pt>
                <c:pt idx="3">
                  <c:v>16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5975552"/>
        <c:axId val="221018752"/>
      </c:barChart>
      <c:catAx>
        <c:axId val="12597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018752"/>
        <c:crosses val="autoZero"/>
        <c:auto val="1"/>
        <c:lblAlgn val="ctr"/>
        <c:lblOffset val="100"/>
        <c:noMultiLvlLbl val="0"/>
      </c:catAx>
      <c:valAx>
        <c:axId val="2210187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597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Lunch Club</c:v>
                </c:pt>
                <c:pt idx="1">
                  <c:v>Internet Access</c:v>
                </c:pt>
                <c:pt idx="2">
                  <c:v>Group Meetings</c:v>
                </c:pt>
                <c:pt idx="3">
                  <c:v>Laundry/Shower Facilities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22</c:v>
                </c:pt>
                <c:pt idx="3">
                  <c:v>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836224"/>
        <c:axId val="10863744"/>
      </c:barChart>
      <c:catAx>
        <c:axId val="1083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63744"/>
        <c:crosses val="autoZero"/>
        <c:auto val="1"/>
        <c:lblAlgn val="ctr"/>
        <c:lblOffset val="100"/>
        <c:noMultiLvlLbl val="0"/>
      </c:catAx>
      <c:valAx>
        <c:axId val="108637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83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Educational Courses</c:v>
                </c:pt>
                <c:pt idx="1">
                  <c:v>Health &amp; Fitness</c:v>
                </c:pt>
                <c:pt idx="2">
                  <c:v>Social Events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29</c:v>
                </c:pt>
                <c:pt idx="2">
                  <c:v>26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764672"/>
        <c:axId val="8540544"/>
      </c:barChart>
      <c:catAx>
        <c:axId val="1276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0544"/>
        <c:crosses val="autoZero"/>
        <c:auto val="1"/>
        <c:lblAlgn val="ctr"/>
        <c:lblOffset val="100"/>
        <c:noMultiLvlLbl val="0"/>
      </c:catAx>
      <c:valAx>
        <c:axId val="85405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76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Email</c:v>
                </c:pt>
                <c:pt idx="1">
                  <c:v>Newsletter</c:v>
                </c:pt>
                <c:pt idx="2">
                  <c:v>Social Media</c:v>
                </c:pt>
                <c:pt idx="3">
                  <c:v>* 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</c:v>
                </c:pt>
                <c:pt idx="1">
                  <c:v>18</c:v>
                </c:pt>
                <c:pt idx="2">
                  <c:v>28</c:v>
                </c:pt>
                <c:pt idx="3">
                  <c:v>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507968"/>
        <c:axId val="9510912"/>
      </c:barChart>
      <c:catAx>
        <c:axId val="950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10912"/>
        <c:crosses val="autoZero"/>
        <c:auto val="1"/>
        <c:lblAlgn val="ctr"/>
        <c:lblOffset val="100"/>
        <c:noMultiLvlLbl val="0"/>
      </c:catAx>
      <c:valAx>
        <c:axId val="95109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0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699328"/>
        <c:axId val="9702016"/>
      </c:barChart>
      <c:catAx>
        <c:axId val="969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02016"/>
        <c:crosses val="autoZero"/>
        <c:auto val="1"/>
        <c:lblAlgn val="ctr"/>
        <c:lblOffset val="100"/>
        <c:noMultiLvlLbl val="0"/>
      </c:catAx>
      <c:valAx>
        <c:axId val="97020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69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Under 18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Over 75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6</c:v>
                </c:pt>
                <c:pt idx="4">
                  <c:v>10</c:v>
                </c:pt>
                <c:pt idx="5">
                  <c:v>7</c:v>
                </c:pt>
                <c:pt idx="6">
                  <c:v>12</c:v>
                </c:pt>
                <c:pt idx="7">
                  <c:v>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735168"/>
        <c:axId val="9758592"/>
      </c:barChart>
      <c:catAx>
        <c:axId val="973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8592"/>
        <c:crosses val="autoZero"/>
        <c:auto val="1"/>
        <c:lblAlgn val="ctr"/>
        <c:lblOffset val="100"/>
        <c:noMultiLvlLbl val="0"/>
      </c:catAx>
      <c:valAx>
        <c:axId val="97585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73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35D7-7B38-48F6-892B-06AEAC91D5C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DD67-689B-446B-BD98-8A397E9C2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53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35D7-7B38-48F6-892B-06AEAC91D5C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DD67-689B-446B-BD98-8A397E9C2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4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35D7-7B38-48F6-892B-06AEAC91D5C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DD67-689B-446B-BD98-8A397E9C2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21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35D7-7B38-48F6-892B-06AEAC91D5C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DD67-689B-446B-BD98-8A397E9C2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05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35D7-7B38-48F6-892B-06AEAC91D5C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DD67-689B-446B-BD98-8A397E9C2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88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35D7-7B38-48F6-892B-06AEAC91D5C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DD67-689B-446B-BD98-8A397E9C2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03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35D7-7B38-48F6-892B-06AEAC91D5C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DD67-689B-446B-BD98-8A397E9C2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8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35D7-7B38-48F6-892B-06AEAC91D5C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DD67-689B-446B-BD98-8A397E9C2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68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35D7-7B38-48F6-892B-06AEAC91D5C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DD67-689B-446B-BD98-8A397E9C2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52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35D7-7B38-48F6-892B-06AEAC91D5C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DD67-689B-446B-BD98-8A397E9C2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70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35D7-7B38-48F6-892B-06AEAC91D5C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DD67-689B-446B-BD98-8A397E9C2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78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D35D7-7B38-48F6-892B-06AEAC91D5C3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DD67-689B-446B-BD98-8A397E9C2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30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 Community Centre</a:t>
            </a:r>
            <a:br>
              <a:rPr lang="en-GB" dirty="0" smtClean="0"/>
            </a:br>
            <a:r>
              <a:rPr lang="en-GB" smtClean="0"/>
              <a:t>Survey Results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773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Q7: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would love to hear any other comments/suggestions as to how the Community Centre can be used so please let us know your feedback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effectLst/>
              </a:rPr>
              <a:t>superfast broadband at the </a:t>
            </a:r>
            <a:r>
              <a:rPr lang="en-US" sz="1600" dirty="0" err="1" smtClean="0">
                <a:effectLst/>
              </a:rPr>
              <a:t>centre</a:t>
            </a:r>
            <a:r>
              <a:rPr lang="en-US" sz="1600" dirty="0" smtClean="0">
                <a:effectLst/>
              </a:rPr>
              <a:t>  to enable </a:t>
            </a:r>
            <a:r>
              <a:rPr lang="en-US" sz="1600" b="1" dirty="0" smtClean="0">
                <a:effectLst/>
              </a:rPr>
              <a:t>'hot desk' or 'hot office</a:t>
            </a:r>
            <a:r>
              <a:rPr lang="en-US" sz="1600" dirty="0" smtClean="0">
                <a:effectLst/>
              </a:rPr>
              <a:t>' space </a:t>
            </a:r>
            <a:r>
              <a:rPr lang="en-US" sz="1600" dirty="0" smtClean="0">
                <a:effectLst/>
              </a:rPr>
              <a:t>rented </a:t>
            </a:r>
            <a:r>
              <a:rPr lang="en-US" sz="1600" dirty="0" smtClean="0">
                <a:effectLst/>
              </a:rPr>
              <a:t>out by the hour/day/week </a:t>
            </a:r>
            <a:r>
              <a:rPr lang="en-US" sz="1600" dirty="0" smtClean="0">
                <a:effectLst/>
              </a:rPr>
              <a:t>. </a:t>
            </a:r>
          </a:p>
          <a:p>
            <a:r>
              <a:rPr lang="en-GB" sz="1600" dirty="0" smtClean="0"/>
              <a:t>Perhaps </a:t>
            </a:r>
            <a:r>
              <a:rPr lang="en-GB" sz="1600" dirty="0"/>
              <a:t>other small businesses operating in the area would be interested in renting a room here? Either as office space or somewhere to actually </a:t>
            </a:r>
            <a:r>
              <a:rPr lang="en-GB" sz="1600" b="1" dirty="0"/>
              <a:t>conduct business from </a:t>
            </a:r>
            <a:r>
              <a:rPr lang="en-GB" sz="1600" dirty="0"/>
              <a:t>e.g. vets/dog grooming/mobile hairdresser/podiatrist </a:t>
            </a:r>
            <a:r>
              <a:rPr lang="en-GB" sz="1600" dirty="0" err="1"/>
              <a:t>etc</a:t>
            </a:r>
            <a:endParaRPr lang="en-GB" sz="1600" dirty="0"/>
          </a:p>
          <a:p>
            <a:r>
              <a:rPr lang="en-GB" sz="1600" dirty="0"/>
              <a:t>Are there any </a:t>
            </a:r>
            <a:r>
              <a:rPr lang="en-GB" sz="1600" b="1" dirty="0"/>
              <a:t>NGO’s/other organisations who </a:t>
            </a:r>
            <a:r>
              <a:rPr lang="en-GB" sz="1600" b="1" dirty="0" smtClean="0"/>
              <a:t>want </a:t>
            </a:r>
            <a:r>
              <a:rPr lang="en-GB" sz="1600" b="1" dirty="0"/>
              <a:t>office space</a:t>
            </a:r>
            <a:r>
              <a:rPr lang="en-GB" sz="1600" dirty="0"/>
              <a:t>? </a:t>
            </a:r>
            <a:r>
              <a:rPr lang="en-GB" sz="1600" dirty="0" err="1"/>
              <a:t>E.g.wildlife</a:t>
            </a:r>
            <a:r>
              <a:rPr lang="en-GB" sz="1600" dirty="0"/>
              <a:t>/environmental projects</a:t>
            </a:r>
          </a:p>
          <a:p>
            <a:r>
              <a:rPr lang="en-US" sz="1600" b="1" dirty="0" smtClean="0">
                <a:effectLst/>
              </a:rPr>
              <a:t>video conferencing</a:t>
            </a:r>
          </a:p>
          <a:p>
            <a:r>
              <a:rPr lang="en-GB" sz="1600" b="1" dirty="0"/>
              <a:t>Proactively promote </a:t>
            </a:r>
            <a:r>
              <a:rPr lang="en-GB" sz="1600" dirty="0"/>
              <a:t>it to the wider community through networking and the </a:t>
            </a:r>
            <a:r>
              <a:rPr lang="en-GB" sz="1600" dirty="0" smtClean="0"/>
              <a:t>internet. </a:t>
            </a:r>
            <a:r>
              <a:rPr lang="en-GB" sz="1600" b="1" dirty="0"/>
              <a:t>Better/more advertising </a:t>
            </a:r>
            <a:r>
              <a:rPr lang="en-GB" sz="1600" dirty="0"/>
              <a:t>of events – in good time</a:t>
            </a:r>
            <a:r>
              <a:rPr lang="en-GB" sz="1600" dirty="0" smtClean="0"/>
              <a:t>.</a:t>
            </a:r>
          </a:p>
          <a:p>
            <a:r>
              <a:rPr lang="en-GB" sz="1600" b="1" dirty="0"/>
              <a:t>Easier access to personnel/open longer </a:t>
            </a:r>
            <a:r>
              <a:rPr lang="en-GB" sz="1600" b="1" dirty="0" smtClean="0"/>
              <a:t>hours</a:t>
            </a:r>
          </a:p>
          <a:p>
            <a:r>
              <a:rPr lang="en-GB" sz="1600" b="1" dirty="0"/>
              <a:t>Information point </a:t>
            </a:r>
            <a:r>
              <a:rPr lang="en-GB" sz="1600" dirty="0"/>
              <a:t>for activities such as recycling, local planning/ developments </a:t>
            </a:r>
            <a:r>
              <a:rPr lang="en-GB" sz="1600" dirty="0" err="1"/>
              <a:t>etc</a:t>
            </a:r>
            <a:endParaRPr lang="en-GB" sz="1600" dirty="0"/>
          </a:p>
          <a:p>
            <a:endParaRPr lang="en-GB" sz="1400" dirty="0"/>
          </a:p>
          <a:p>
            <a:pPr marL="0" indent="0">
              <a:buNone/>
            </a:pPr>
            <a:endParaRPr lang="en-US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29711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Q7: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would love to hear any other comments/suggestions as to how the Community Centre can be used so please let us know your feedback (Continued)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1400" b="1" dirty="0" smtClean="0"/>
              <a:t>After </a:t>
            </a:r>
            <a:r>
              <a:rPr lang="en-GB" sz="1400" b="1" dirty="0" smtClean="0"/>
              <a:t>school </a:t>
            </a:r>
            <a:r>
              <a:rPr lang="en-GB" sz="1400" b="1" dirty="0" smtClean="0"/>
              <a:t>club </a:t>
            </a:r>
          </a:p>
          <a:p>
            <a:r>
              <a:rPr lang="en-GB" sz="1400" dirty="0"/>
              <a:t> A </a:t>
            </a:r>
            <a:r>
              <a:rPr lang="en-GB" sz="1400" b="1" dirty="0"/>
              <a:t>health &amp; fitness room </a:t>
            </a:r>
            <a:r>
              <a:rPr lang="en-GB" sz="1400" dirty="0"/>
              <a:t>equipped with cycle trainers, treadmills, rowing machine, cross/step trainer. The design of </a:t>
            </a:r>
            <a:r>
              <a:rPr lang="en-GB" sz="1400" dirty="0" err="1"/>
              <a:t>Ardnamurchan</a:t>
            </a:r>
            <a:r>
              <a:rPr lang="en-GB" sz="1400" dirty="0"/>
              <a:t> High School fitness suite would provide an initial basis. </a:t>
            </a:r>
            <a:endParaRPr lang="en-GB" sz="1400" dirty="0" smtClean="0"/>
          </a:p>
          <a:p>
            <a:r>
              <a:rPr lang="en-GB" sz="1400" dirty="0" smtClean="0"/>
              <a:t>Elderly </a:t>
            </a:r>
            <a:r>
              <a:rPr lang="en-GB" sz="1400" dirty="0"/>
              <a:t>members of the community could be prescribed a </a:t>
            </a:r>
            <a:r>
              <a:rPr lang="en-GB" sz="1400" b="1" dirty="0"/>
              <a:t>health &amp; fitness programme by local GP’s</a:t>
            </a:r>
            <a:r>
              <a:rPr lang="en-GB" sz="1400" dirty="0"/>
              <a:t>. The facilities could also be used to improve cardio vascular fitness for other members of the community too.</a:t>
            </a:r>
          </a:p>
          <a:p>
            <a:r>
              <a:rPr lang="en-GB" sz="1400" dirty="0" smtClean="0"/>
              <a:t>part used as </a:t>
            </a:r>
            <a:r>
              <a:rPr lang="en-GB" sz="1400" dirty="0" smtClean="0"/>
              <a:t>a </a:t>
            </a:r>
            <a:r>
              <a:rPr lang="en-GB" sz="1400" b="1" dirty="0" smtClean="0"/>
              <a:t>local crafts </a:t>
            </a:r>
            <a:r>
              <a:rPr lang="en-GB" sz="1400" dirty="0" smtClean="0"/>
              <a:t>outlet 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Place </a:t>
            </a:r>
            <a:r>
              <a:rPr lang="en-GB" sz="1400" dirty="0"/>
              <a:t>for </a:t>
            </a:r>
            <a:r>
              <a:rPr lang="en-GB" sz="1400" b="1" dirty="0"/>
              <a:t>musicians</a:t>
            </a:r>
            <a:r>
              <a:rPr lang="en-GB" sz="1400" dirty="0"/>
              <a:t> to practice.</a:t>
            </a:r>
          </a:p>
          <a:p>
            <a:r>
              <a:rPr lang="en-GB" sz="1400" b="1" dirty="0" smtClean="0"/>
              <a:t>Card </a:t>
            </a:r>
            <a:r>
              <a:rPr lang="en-GB" sz="1400" b="1" dirty="0"/>
              <a:t>games/scrabble/</a:t>
            </a:r>
            <a:r>
              <a:rPr lang="en-GB" sz="1400" b="1" dirty="0" err="1"/>
              <a:t>mah</a:t>
            </a:r>
            <a:r>
              <a:rPr lang="en-GB" sz="1400" b="1" dirty="0"/>
              <a:t> </a:t>
            </a:r>
            <a:r>
              <a:rPr lang="en-GB" sz="1400" b="1" dirty="0" err="1" smtClean="0"/>
              <a:t>jong</a:t>
            </a:r>
            <a:r>
              <a:rPr lang="en-GB" sz="1400" b="1" dirty="0" smtClean="0"/>
              <a:t>/afternoons</a:t>
            </a:r>
            <a:r>
              <a:rPr lang="en-GB" sz="1400" dirty="0"/>
              <a:t>.</a:t>
            </a:r>
          </a:p>
          <a:p>
            <a:r>
              <a:rPr lang="en-US" sz="1400" dirty="0" smtClean="0"/>
              <a:t>Improve </a:t>
            </a:r>
            <a:r>
              <a:rPr lang="en-US" sz="1400" dirty="0"/>
              <a:t>the attendance of the </a:t>
            </a:r>
            <a:r>
              <a:rPr lang="en-US" sz="1400" b="1" dirty="0"/>
              <a:t>lunch club </a:t>
            </a:r>
          </a:p>
          <a:p>
            <a:r>
              <a:rPr lang="en-GB" sz="1400" b="1" dirty="0"/>
              <a:t>Meeting place </a:t>
            </a:r>
            <a:r>
              <a:rPr lang="en-GB" sz="1400" dirty="0"/>
              <a:t>for older people.</a:t>
            </a:r>
          </a:p>
          <a:p>
            <a:r>
              <a:rPr lang="en-US" sz="1400" dirty="0"/>
              <a:t>As a </a:t>
            </a:r>
            <a:r>
              <a:rPr lang="en-US" sz="1400" b="1" dirty="0"/>
              <a:t>drop in </a:t>
            </a:r>
            <a:r>
              <a:rPr lang="en-US" sz="1400" b="1" dirty="0" err="1"/>
              <a:t>centre</a:t>
            </a:r>
            <a:r>
              <a:rPr lang="en-US" sz="1400" b="1" dirty="0"/>
              <a:t> </a:t>
            </a:r>
            <a:r>
              <a:rPr lang="en-US" sz="1400" dirty="0" smtClean="0"/>
              <a:t>for all – </a:t>
            </a:r>
            <a:r>
              <a:rPr lang="en-US" sz="1400" dirty="0"/>
              <a:t>coffee, newspapers, TV. </a:t>
            </a:r>
            <a:endParaRPr lang="en-US" sz="1400" dirty="0" smtClean="0"/>
          </a:p>
          <a:p>
            <a:r>
              <a:rPr lang="en-US" sz="1400" b="1" dirty="0"/>
              <a:t>More Fund Raising Events</a:t>
            </a:r>
            <a:r>
              <a:rPr lang="en-US" sz="1400" dirty="0"/>
              <a:t>; Coffee Mornings; Quiz Nights; Whist Drives</a:t>
            </a:r>
          </a:p>
          <a:p>
            <a:r>
              <a:rPr lang="en-GB" sz="1400" dirty="0"/>
              <a:t>fitness classes, education, short courses, children’s entertainment, </a:t>
            </a:r>
            <a:r>
              <a:rPr lang="en-GB" sz="1400" b="1" dirty="0"/>
              <a:t>community hub</a:t>
            </a:r>
          </a:p>
          <a:p>
            <a:r>
              <a:rPr lang="en-GB" sz="1400" dirty="0"/>
              <a:t>Drop in sessions for Alzheimer Scotland. </a:t>
            </a:r>
            <a:r>
              <a:rPr lang="en-GB" sz="1400" b="1" dirty="0"/>
              <a:t>Specsavers</a:t>
            </a:r>
            <a:r>
              <a:rPr lang="en-GB" sz="1400" dirty="0"/>
              <a:t>. Pool table for kids or table tennis. </a:t>
            </a:r>
            <a:r>
              <a:rPr lang="en-GB" sz="1400" b="1" dirty="0"/>
              <a:t>Kid’s Birthday parties. Book Exchange.</a:t>
            </a:r>
          </a:p>
          <a:p>
            <a:r>
              <a:rPr lang="en-US" sz="1400" dirty="0"/>
              <a:t>seasonal </a:t>
            </a:r>
            <a:r>
              <a:rPr lang="en-US" sz="1400" b="1" dirty="0"/>
              <a:t>talks/lectures</a:t>
            </a:r>
            <a:r>
              <a:rPr lang="en-US" sz="1400" dirty="0"/>
              <a:t> for tourists and locals alike - e.g. Mark Wombs on diving in Loch </a:t>
            </a:r>
            <a:r>
              <a:rPr lang="en-US" sz="1400" dirty="0" err="1"/>
              <a:t>Sunart</a:t>
            </a:r>
            <a:r>
              <a:rPr lang="en-US" sz="1400" dirty="0"/>
              <a:t>; Wildcats on </a:t>
            </a:r>
            <a:r>
              <a:rPr lang="en-US" sz="1400" dirty="0" err="1"/>
              <a:t>Carna</a:t>
            </a:r>
            <a:r>
              <a:rPr lang="en-US" sz="1400" dirty="0"/>
              <a:t>? Etc.</a:t>
            </a:r>
            <a:r>
              <a:rPr lang="en-GB" sz="1400" dirty="0"/>
              <a:t> RSPB</a:t>
            </a:r>
            <a:endParaRPr lang="en-US" sz="1400" dirty="0"/>
          </a:p>
          <a:p>
            <a:pPr marL="285750" indent="-285750"/>
            <a:r>
              <a:rPr lang="en-GB" sz="1400" dirty="0"/>
              <a:t>community cycling group starting up - could use the centre for </a:t>
            </a:r>
            <a:r>
              <a:rPr lang="en-GB" sz="1400" b="1" dirty="0"/>
              <a:t>bike maintenance classes </a:t>
            </a:r>
            <a:r>
              <a:rPr lang="en-GB" sz="1400" dirty="0"/>
              <a:t>(Also quiet road outside to do ‘on road’ training).</a:t>
            </a:r>
          </a:p>
          <a:p>
            <a:pPr marL="285750" indent="-285750"/>
            <a:r>
              <a:rPr lang="en-GB" sz="1400" dirty="0" smtClean="0"/>
              <a:t>Need </a:t>
            </a:r>
            <a:r>
              <a:rPr lang="en-GB" sz="1400" dirty="0"/>
              <a:t>a </a:t>
            </a:r>
            <a:r>
              <a:rPr lang="en-GB" sz="1400" b="1" dirty="0"/>
              <a:t>gardening group </a:t>
            </a:r>
            <a:r>
              <a:rPr lang="en-GB" sz="1400" dirty="0"/>
              <a:t>to help improve the grounds round the centre…which may lead to a community garden?</a:t>
            </a:r>
          </a:p>
          <a:p>
            <a:r>
              <a:rPr lang="en-GB" sz="1400" b="1" dirty="0"/>
              <a:t>perfect location </a:t>
            </a:r>
            <a:r>
              <a:rPr lang="en-GB" sz="1400" dirty="0"/>
              <a:t>to provide this monthly service (herbal medicine/massage) from</a:t>
            </a:r>
            <a:r>
              <a:rPr lang="en-GB" sz="1400" dirty="0" smtClean="0"/>
              <a:t>.</a:t>
            </a:r>
            <a:endParaRPr lang="en-US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48675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Q7: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would love to hear any other comments/suggestions as to how the Community Centre can be used so please let us know your feedback 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Continued)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stay in community management/ownership but only if it is </a:t>
            </a:r>
            <a:r>
              <a:rPr lang="en-US" sz="1400" b="1" dirty="0"/>
              <a:t>viable</a:t>
            </a:r>
            <a:r>
              <a:rPr lang="en-US" sz="1400" dirty="0"/>
              <a:t> to do so.(2)</a:t>
            </a:r>
          </a:p>
          <a:p>
            <a:r>
              <a:rPr lang="en-US" sz="1400" dirty="0"/>
              <a:t>Community Company should employ a </a:t>
            </a:r>
            <a:r>
              <a:rPr lang="en-US" sz="1400" b="1" dirty="0"/>
              <a:t>project manager </a:t>
            </a:r>
            <a:r>
              <a:rPr lang="en-US" sz="1400" dirty="0"/>
              <a:t>to see through acquisition of the Centre and then work for a defined period to get it up and running with sustainable incomes. For this to work, it needs a period of dedicated attention from a suitably experienced individual, rather than just whatever time the Directors and Administrator are able to put to it. </a:t>
            </a:r>
          </a:p>
          <a:p>
            <a:r>
              <a:rPr lang="en-US" sz="1400" b="1" dirty="0"/>
              <a:t>Sell </a:t>
            </a:r>
            <a:r>
              <a:rPr lang="en-US" sz="1400" dirty="0"/>
              <a:t>the site for housing.</a:t>
            </a:r>
          </a:p>
          <a:p>
            <a:r>
              <a:rPr lang="en-GB" sz="1400" dirty="0"/>
              <a:t>Perhaps part of the building could be converted into a </a:t>
            </a:r>
            <a:r>
              <a:rPr lang="en-GB" sz="1400" b="1" dirty="0"/>
              <a:t>small housing unit</a:t>
            </a:r>
            <a:r>
              <a:rPr lang="en-GB" sz="1400" dirty="0"/>
              <a:t>. This would bring in a regular income as well as provide much needed low cost accommodation. </a:t>
            </a:r>
          </a:p>
          <a:p>
            <a:r>
              <a:rPr lang="en-GB" sz="1400" dirty="0"/>
              <a:t>Various activities using the facilities at the centre and the </a:t>
            </a:r>
            <a:r>
              <a:rPr lang="en-GB" sz="1400" b="1" dirty="0"/>
              <a:t>village hall</a:t>
            </a:r>
            <a:r>
              <a:rPr lang="en-GB" sz="1400" dirty="0"/>
              <a:t>. Work closer with other village organisations towards meeting the needs of the community.</a:t>
            </a:r>
          </a:p>
          <a:p>
            <a:r>
              <a:rPr lang="en-GB" sz="1400" dirty="0"/>
              <a:t>Efforts could be made to </a:t>
            </a:r>
            <a:r>
              <a:rPr lang="en-GB" sz="1400" b="1" dirty="0"/>
              <a:t>convert</a:t>
            </a:r>
            <a:r>
              <a:rPr lang="en-GB" sz="1400" dirty="0"/>
              <a:t> into two or three homes for elderly residents (widows/widowers) of this community. Failing that the centre has to be demolished. </a:t>
            </a:r>
          </a:p>
          <a:p>
            <a:r>
              <a:rPr lang="en-US" sz="1400" dirty="0"/>
              <a:t>Could events still run at the </a:t>
            </a:r>
            <a:r>
              <a:rPr lang="en-US" sz="1400" dirty="0" err="1"/>
              <a:t>Shielbridge</a:t>
            </a:r>
            <a:r>
              <a:rPr lang="en-US" sz="1400" dirty="0"/>
              <a:t> Hall if it closed? </a:t>
            </a:r>
          </a:p>
          <a:p>
            <a:r>
              <a:rPr lang="en-GB" sz="1400" b="1" dirty="0"/>
              <a:t>Re-design</a:t>
            </a:r>
            <a:r>
              <a:rPr lang="en-GB" sz="1400" dirty="0"/>
              <a:t> the inner rooms.</a:t>
            </a:r>
          </a:p>
          <a:p>
            <a:r>
              <a:rPr lang="en-GB" sz="1400" b="1" dirty="0"/>
              <a:t>Encourage volunteering</a:t>
            </a:r>
            <a:r>
              <a:rPr lang="en-GB" sz="1400" dirty="0"/>
              <a:t>…if the centre belongs to the people of </a:t>
            </a:r>
            <a:r>
              <a:rPr lang="en-GB" sz="1400" dirty="0" err="1"/>
              <a:t>Acharacle</a:t>
            </a:r>
            <a:r>
              <a:rPr lang="en-GB" sz="1400" dirty="0"/>
              <a:t>, maybe they’ll take more ownership of it.</a:t>
            </a:r>
          </a:p>
          <a:p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2717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Q1: </a:t>
            </a:r>
            <a:r>
              <a:rPr lang="en-US" sz="2800" b="1" dirty="0" smtClean="0">
                <a:effectLst/>
              </a:rPr>
              <a:t>How often do you use the Community Centre in Morrison Place?</a:t>
            </a:r>
            <a:endParaRPr lang="en-GB" sz="28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4643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155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Q2: </a:t>
            </a:r>
            <a:r>
              <a:rPr lang="en-US" sz="2800" b="1" dirty="0" smtClean="0">
                <a:effectLst/>
              </a:rPr>
              <a:t>If you use the Community Centre what do you come for? </a:t>
            </a:r>
            <a:endParaRPr lang="en-GB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7221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360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Q2: </a:t>
            </a:r>
            <a:r>
              <a:rPr lang="en-US" sz="2800" b="1" dirty="0" smtClean="0">
                <a:effectLst/>
              </a:rPr>
              <a:t>If you use the Community Centre what do you come for?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effectLst/>
              </a:rPr>
              <a:t>Comments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effectLst/>
              </a:rPr>
              <a:t>Community </a:t>
            </a:r>
            <a:r>
              <a:rPr lang="en-US" sz="1400" dirty="0"/>
              <a:t>C</a:t>
            </a:r>
            <a:r>
              <a:rPr lang="en-US" sz="1400" dirty="0" smtClean="0">
                <a:effectLst/>
              </a:rPr>
              <a:t>ompany and Community </a:t>
            </a:r>
            <a:r>
              <a:rPr lang="en-US" sz="1400" dirty="0"/>
              <a:t>C</a:t>
            </a:r>
            <a:r>
              <a:rPr lang="en-US" sz="1400" dirty="0" smtClean="0">
                <a:effectLst/>
              </a:rPr>
              <a:t>ouncil meetings (before going into abeyance). (5)</a:t>
            </a:r>
          </a:p>
          <a:p>
            <a:r>
              <a:rPr lang="en-US" sz="1400" dirty="0" smtClean="0">
                <a:effectLst/>
              </a:rPr>
              <a:t>Pick up doggy bags (provided by Highland Council). </a:t>
            </a:r>
          </a:p>
          <a:p>
            <a:r>
              <a:rPr lang="en-US" sz="1400" dirty="0" smtClean="0">
                <a:effectLst/>
              </a:rPr>
              <a:t>Local </a:t>
            </a:r>
            <a:r>
              <a:rPr lang="en-US" sz="1400" dirty="0" err="1" smtClean="0">
                <a:effectLst/>
              </a:rPr>
              <a:t>Councillor</a:t>
            </a:r>
            <a:r>
              <a:rPr lang="en-US" sz="1400" dirty="0" smtClean="0">
                <a:effectLst/>
              </a:rPr>
              <a:t> surgeries. </a:t>
            </a:r>
          </a:p>
          <a:p>
            <a:r>
              <a:rPr lang="en-GB" sz="1400" dirty="0" smtClean="0"/>
              <a:t>Printing/Photocopying</a:t>
            </a:r>
          </a:p>
          <a:p>
            <a:r>
              <a:rPr lang="en-GB" sz="1400" dirty="0" smtClean="0"/>
              <a:t>To purchase De </a:t>
            </a:r>
            <a:r>
              <a:rPr lang="en-GB" sz="1400" dirty="0" err="1" smtClean="0"/>
              <a:t>Tha</a:t>
            </a:r>
            <a:r>
              <a:rPr lang="en-GB" sz="1400" dirty="0" smtClean="0"/>
              <a:t> </a:t>
            </a:r>
            <a:r>
              <a:rPr lang="en-GB" sz="1400" dirty="0" err="1" smtClean="0"/>
              <a:t>Dol</a:t>
            </a:r>
            <a:r>
              <a:rPr lang="en-GB" sz="1400" dirty="0" smtClean="0"/>
              <a:t>? (2)</a:t>
            </a:r>
          </a:p>
          <a:p>
            <a:r>
              <a:rPr lang="en-GB" sz="1400" dirty="0" smtClean="0"/>
              <a:t>To see Medical Herbalist</a:t>
            </a:r>
          </a:p>
          <a:p>
            <a:r>
              <a:rPr lang="en-GB" sz="1400" dirty="0" smtClean="0"/>
              <a:t>To help out as a volunteer</a:t>
            </a:r>
          </a:p>
          <a:p>
            <a:r>
              <a:rPr lang="en-GB" sz="1400" dirty="0" smtClean="0"/>
              <a:t>Running a course (e.g. batik)</a:t>
            </a:r>
          </a:p>
          <a:p>
            <a:r>
              <a:rPr lang="en-GB" sz="1400" dirty="0" smtClean="0"/>
              <a:t>Work in office</a:t>
            </a:r>
          </a:p>
          <a:p>
            <a:r>
              <a:rPr lang="en-GB" sz="1400" dirty="0" smtClean="0"/>
              <a:t>Rent </a:t>
            </a:r>
            <a:r>
              <a:rPr lang="en-GB" sz="1400" dirty="0" err="1" smtClean="0"/>
              <a:t>Shiel</a:t>
            </a:r>
            <a:r>
              <a:rPr lang="en-GB" sz="1400" dirty="0" smtClean="0"/>
              <a:t> room to provide herbal medicine &amp; massage monthly</a:t>
            </a:r>
          </a:p>
          <a:p>
            <a:endParaRPr lang="en-GB" sz="1400" dirty="0" smtClean="0"/>
          </a:p>
          <a:p>
            <a:r>
              <a:rPr lang="en-GB" sz="1400" dirty="0" smtClean="0"/>
              <a:t>Number in brackets is the number of people who made same comment)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8408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Q3: </a:t>
            </a:r>
            <a:r>
              <a:rPr lang="en-US" sz="2800" b="1" dirty="0" smtClean="0">
                <a:effectLst/>
              </a:rPr>
              <a:t>What other activities would you like to see take place in the Community Centre?</a:t>
            </a:r>
            <a:endParaRPr lang="en-GB" sz="28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4489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46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 smtClean="0"/>
              <a:t>Q3: </a:t>
            </a:r>
            <a:r>
              <a:rPr lang="en-US" sz="2800" b="1" dirty="0" smtClean="0">
                <a:effectLst/>
              </a:rPr>
              <a:t>What other activities would you like to see take place in the Community Centre</a:t>
            </a:r>
            <a:r>
              <a:rPr lang="en-US" sz="2800" b="1" dirty="0" smtClean="0">
                <a:effectLst/>
              </a:rPr>
              <a:t>?</a:t>
            </a:r>
            <a:br>
              <a:rPr lang="en-US" sz="2800" b="1" dirty="0" smtClean="0">
                <a:effectLst/>
              </a:rPr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Comments: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effectLst/>
              </a:rPr>
              <a:t>Daycare/Respite for the Elderly</a:t>
            </a:r>
          </a:p>
          <a:p>
            <a:r>
              <a:rPr lang="en-US" sz="1400" dirty="0" smtClean="0"/>
              <a:t>More Baby/Toddler things</a:t>
            </a:r>
            <a:endParaRPr lang="en-US" sz="1400" dirty="0" smtClean="0">
              <a:effectLst/>
            </a:endParaRPr>
          </a:p>
          <a:p>
            <a:r>
              <a:rPr lang="en-US" sz="1400" dirty="0" smtClean="0">
                <a:effectLst/>
              </a:rPr>
              <a:t>Historically Kilchoan seems to have offered lots of adult education </a:t>
            </a:r>
            <a:r>
              <a:rPr lang="en-US" sz="1400" dirty="0" smtClean="0">
                <a:effectLst/>
              </a:rPr>
              <a:t>classes. </a:t>
            </a:r>
            <a:r>
              <a:rPr lang="en-US" sz="1400" dirty="0" smtClean="0">
                <a:effectLst/>
              </a:rPr>
              <a:t>Is there scope for extending this to the Acharacle centre? </a:t>
            </a:r>
          </a:p>
          <a:p>
            <a:r>
              <a:rPr lang="en-GB" sz="1400" dirty="0" smtClean="0"/>
              <a:t>Support for vulnerable people</a:t>
            </a:r>
          </a:p>
          <a:p>
            <a:r>
              <a:rPr lang="en-GB" sz="1400" dirty="0" smtClean="0"/>
              <a:t>Craft courses</a:t>
            </a:r>
          </a:p>
          <a:p>
            <a:r>
              <a:rPr lang="en-GB" sz="1400" dirty="0" smtClean="0"/>
              <a:t>Gaelic conversation group</a:t>
            </a:r>
          </a:p>
          <a:p>
            <a:r>
              <a:rPr lang="en-GB" sz="1400" dirty="0" smtClean="0"/>
              <a:t>Music</a:t>
            </a:r>
            <a:r>
              <a:rPr lang="en-GB" sz="1400" dirty="0"/>
              <a:t> (</a:t>
            </a:r>
            <a:r>
              <a:rPr lang="en-GB" sz="1400" dirty="0" smtClean="0"/>
              <a:t>2)</a:t>
            </a:r>
          </a:p>
          <a:p>
            <a:r>
              <a:rPr lang="en-US" sz="1400" dirty="0"/>
              <a:t>None. Using the </a:t>
            </a:r>
            <a:r>
              <a:rPr lang="en-US" sz="1400" dirty="0" err="1"/>
              <a:t>centre</a:t>
            </a:r>
            <a:r>
              <a:rPr lang="en-US" sz="1400" dirty="0"/>
              <a:t> for community events is unaffordable for this community as long as the </a:t>
            </a:r>
            <a:r>
              <a:rPr lang="en-US" sz="1400" dirty="0" err="1"/>
              <a:t>Shielbridge</a:t>
            </a:r>
            <a:r>
              <a:rPr lang="en-US" sz="1400" dirty="0"/>
              <a:t> hall is standing</a:t>
            </a:r>
            <a:r>
              <a:rPr lang="en-US" sz="1400" dirty="0" smtClean="0"/>
              <a:t>.</a:t>
            </a:r>
            <a:r>
              <a:rPr lang="en-GB" sz="1400" dirty="0"/>
              <a:t> </a:t>
            </a:r>
            <a:r>
              <a:rPr lang="en-GB" sz="1400" dirty="0" smtClean="0"/>
              <a:t>Knock </a:t>
            </a:r>
            <a:r>
              <a:rPr lang="en-GB" sz="1400" dirty="0"/>
              <a:t>it down</a:t>
            </a:r>
          </a:p>
          <a:p>
            <a:endParaRPr lang="en-US" sz="1400" dirty="0"/>
          </a:p>
          <a:p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80000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69940" cy="1325563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Q4: </a:t>
            </a:r>
            <a:r>
              <a:rPr lang="en-US" sz="2800" b="1" dirty="0" smtClean="0">
                <a:effectLst/>
              </a:rPr>
              <a:t>How would you like to hear about Events/Courses taking place at the Community Centre?</a:t>
            </a:r>
            <a:endParaRPr lang="en-GB" sz="28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7813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7817" y="6310059"/>
            <a:ext cx="1062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Other: De tha </a:t>
            </a:r>
            <a:r>
              <a:rPr lang="en-GB" dirty="0" err="1" smtClean="0"/>
              <a:t>dol</a:t>
            </a:r>
            <a:r>
              <a:rPr lang="en-GB" dirty="0" smtClean="0"/>
              <a:t>; Noticeboards; I would like to hear if the community company has surrendered the lease.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000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Q5: </a:t>
            </a:r>
            <a:r>
              <a:rPr lang="en-US" sz="2800" b="1" dirty="0" smtClean="0">
                <a:effectLst/>
              </a:rPr>
              <a:t>The Community Centre is under threat of closure due to the current 5 year lease coming to an end. Do you think the Community Centre should remain open?</a:t>
            </a:r>
            <a:endParaRPr lang="en-GB" sz="28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477672"/>
              </p:ext>
            </p:extLst>
          </p:nvPr>
        </p:nvGraphicFramePr>
        <p:xfrm>
          <a:off x="838200" y="1825625"/>
          <a:ext cx="102552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385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Q6: </a:t>
            </a:r>
            <a:r>
              <a:rPr lang="en-US" sz="2800" b="1" dirty="0" smtClean="0">
                <a:effectLst/>
              </a:rPr>
              <a:t>What is your age group</a:t>
            </a:r>
            <a:endParaRPr lang="en-GB" sz="28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9292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828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926</Words>
  <Application>Microsoft Office PowerPoint</Application>
  <PresentationFormat>Custom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ACC Community Centre Survey Results 2017</vt:lpstr>
      <vt:lpstr>Q1: How often do you use the Community Centre in Morrison Place?</vt:lpstr>
      <vt:lpstr>Q2: If you use the Community Centre what do you come for? </vt:lpstr>
      <vt:lpstr>Q2: If you use the Community Centre what do you come for?   Comments</vt:lpstr>
      <vt:lpstr>Q3: What other activities would you like to see take place in the Community Centre?</vt:lpstr>
      <vt:lpstr>Q3: What other activities would you like to see take place in the Community Centre?  Comments:</vt:lpstr>
      <vt:lpstr>Q4: How would you like to hear about Events/Courses taking place at the Community Centre?</vt:lpstr>
      <vt:lpstr>Q5: The Community Centre is under threat of closure due to the current 5 year lease coming to an end. Do you think the Community Centre should remain open?</vt:lpstr>
      <vt:lpstr>Q6: What is your age group</vt:lpstr>
      <vt:lpstr>Q7: We would love to hear any other comments/suggestions as to how the Community Centre can be used so please let us know your feedback</vt:lpstr>
      <vt:lpstr>Q7: We would love to hear any other comments/suggestions as to how the Community Centre can be used so please let us know your feedback (Continued)</vt:lpstr>
      <vt:lpstr>Q7: We would love to hear any other comments/suggestions as to how the Community Centre can be used so please let us know your feedback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 Community Centre Survey Results</dc:title>
  <dc:creator>Lynne Marshall</dc:creator>
  <cp:lastModifiedBy>Becky Dacre</cp:lastModifiedBy>
  <cp:revision>35</cp:revision>
  <dcterms:created xsi:type="dcterms:W3CDTF">2017-08-16T08:59:01Z</dcterms:created>
  <dcterms:modified xsi:type="dcterms:W3CDTF">2017-10-30T11:38:19Z</dcterms:modified>
</cp:coreProperties>
</file>